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0" r:id="rId2"/>
    <p:sldId id="318" r:id="rId3"/>
    <p:sldId id="442" r:id="rId4"/>
    <p:sldId id="445" r:id="rId5"/>
    <p:sldId id="444" r:id="rId6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36657F6-C30F-264C-8570-FDA3770017BA}">
          <p14:sldIdLst>
            <p14:sldId id="270"/>
            <p14:sldId id="318"/>
          </p14:sldIdLst>
        </p14:section>
        <p14:section name="Blankos" id="{462A55F3-E87C-9F4A-9F67-1CB5A1297E90}">
          <p14:sldIdLst>
            <p14:sldId id="442"/>
            <p14:sldId id="445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133" userDrawn="1">
          <p15:clr>
            <a:srgbClr val="A4A3A4"/>
          </p15:clr>
        </p15:guide>
        <p15:guide id="4" pos="3816" userDrawn="1">
          <p15:clr>
            <a:srgbClr val="A4A3A4"/>
          </p15:clr>
        </p15:guide>
        <p15:guide id="5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hr Name" initials="IN" lastIdx="10" clrIdx="0"/>
  <p:cmAuthor id="1" name="Christoph Walther" initials="CW" lastIdx="3" clrIdx="1"/>
  <p:cmAuthor id="2" name="Leif Boe" initials="LB" lastIdx="5" clrIdx="2"/>
  <p:cmAuthor id="3" name="Leif Boe" initials="LB [2]" lastIdx="1" clrIdx="3"/>
  <p:cmAuthor id="4" name="Leif Boe" initials="LB [3]" lastIdx="1" clrIdx="4"/>
  <p:cmAuthor id="5" name="Janes Veit" initials="JV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F98"/>
    <a:srgbClr val="D4B735"/>
    <a:srgbClr val="F3D23A"/>
    <a:srgbClr val="EE6A6C"/>
    <a:srgbClr val="215682"/>
    <a:srgbClr val="4ECDC4"/>
    <a:srgbClr val="6FDAF5"/>
    <a:srgbClr val="FF827E"/>
    <a:srgbClr val="426E9B"/>
    <a:srgbClr val="4E9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0"/>
    <p:restoredTop sz="94966"/>
  </p:normalViewPr>
  <p:slideViewPr>
    <p:cSldViewPr snapToGrid="0" snapToObjects="1" showGuides="1">
      <p:cViewPr varScale="1">
        <p:scale>
          <a:sx n="84" d="100"/>
          <a:sy n="84" d="100"/>
        </p:scale>
        <p:origin x="3328" y="192"/>
      </p:cViewPr>
      <p:guideLst>
        <p:guide orient="horz" pos="3143"/>
        <p:guide pos="2160"/>
        <p:guide pos="4133"/>
        <p:guide pos="3816"/>
        <p:guide pos="3952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1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960BD-57D5-7743-92D0-705C6076710A}" type="datetimeFigureOut">
              <a:rPr lang="de-DE" smtClean="0"/>
              <a:t>20.08.21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A52C-A346-BA42-94E9-1A11C62A4B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8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25420034-D756-7849-B052-08FD5F14FAA5}" type="datetimeFigureOut">
              <a:rPr lang="de-DE" smtClean="0"/>
              <a:pPr/>
              <a:t>20.08.21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D383D23F-87B4-C944-8922-A44ED7EB7C3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D23F-87B4-C944-8922-A44ED7EB7C3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3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7FAE3097-4F2B-964B-96DC-73ADF24A9BBE}"/>
              </a:ext>
            </a:extLst>
          </p:cNvPr>
          <p:cNvSpPr txBox="1">
            <a:spLocks/>
          </p:cNvSpPr>
          <p:nvPr userDrawn="1"/>
        </p:nvSpPr>
        <p:spPr>
          <a:xfrm>
            <a:off x="0" y="5793600"/>
            <a:ext cx="6857999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AUF ZUR WUNSCHSTUNDE</a:t>
            </a:r>
            <a:endParaRPr lang="de-DE" sz="32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74A485F3-DD64-D84D-9F0B-AEF2E5A51A00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84A8326F-BD47-AB4C-B290-BC4078E2C1C6}"/>
              </a:ext>
            </a:extLst>
          </p:cNvPr>
          <p:cNvSpPr txBox="1">
            <a:spLocks/>
          </p:cNvSpPr>
          <p:nvPr userDrawn="1"/>
        </p:nvSpPr>
        <p:spPr>
          <a:xfrm>
            <a:off x="1" y="6901432"/>
            <a:ext cx="6857998" cy="619168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>
                <a:solidFill>
                  <a:srgbClr val="2E9F98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REGELN IM SPORTUNTERRICHT EINFÜHREN </a:t>
            </a:r>
            <a:br>
              <a:rPr lang="de-DE" sz="2000" b="1" dirty="0">
                <a:solidFill>
                  <a:srgbClr val="2E9F98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</a:br>
            <a:r>
              <a:rPr lang="de-DE" sz="2000" b="1" dirty="0">
                <a:solidFill>
                  <a:srgbClr val="2E9F98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UND GEMEINSAM EINHALTEN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094DDF5-41FD-924C-B326-27FC3E84D611}"/>
              </a:ext>
            </a:extLst>
          </p:cNvPr>
          <p:cNvGrpSpPr/>
          <p:nvPr userDrawn="1"/>
        </p:nvGrpSpPr>
        <p:grpSpPr>
          <a:xfrm>
            <a:off x="488774" y="1699598"/>
            <a:ext cx="6038715" cy="4135717"/>
            <a:chOff x="488774" y="1377060"/>
            <a:chExt cx="6038715" cy="4135717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1A9F5DC4-569E-974F-B6B8-B1966D723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74874" y="2208377"/>
              <a:ext cx="1552615" cy="2084940"/>
            </a:xfrm>
            <a:prstGeom prst="rect">
              <a:avLst/>
            </a:prstGeom>
          </p:spPr>
        </p:pic>
        <p:pic>
          <p:nvPicPr>
            <p:cNvPr id="9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61F80018-2D75-1C4E-98B7-89F867E40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9583" y="1377060"/>
              <a:ext cx="1436087" cy="1928460"/>
            </a:xfrm>
            <a:prstGeom prst="rect">
              <a:avLst/>
            </a:prstGeom>
          </p:spPr>
        </p:pic>
        <p:pic>
          <p:nvPicPr>
            <p:cNvPr id="10" name="Picture 6" descr="A picture containing food, room&#10;&#10;Description automatically generated">
              <a:extLst>
                <a:ext uri="{FF2B5EF4-FFF2-40B4-BE49-F238E27FC236}">
                  <a16:creationId xmlns:a16="http://schemas.microsoft.com/office/drawing/2014/main" id="{C9F92789-6F3F-E54C-8337-8BCA67E5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774" y="2208377"/>
              <a:ext cx="5025442" cy="3304400"/>
            </a:xfrm>
            <a:prstGeom prst="rect">
              <a:avLst/>
            </a:prstGeom>
          </p:spPr>
        </p:pic>
      </p:grpSp>
      <p:sp>
        <p:nvSpPr>
          <p:cNvPr id="12" name="Titel 4">
            <a:extLst>
              <a:ext uri="{FF2B5EF4-FFF2-40B4-BE49-F238E27FC236}">
                <a16:creationId xmlns:a16="http://schemas.microsoft.com/office/drawing/2014/main" id="{5211191D-CE26-C946-BD5E-5406C3A8D891}"/>
              </a:ext>
            </a:extLst>
          </p:cNvPr>
          <p:cNvSpPr txBox="1">
            <a:spLocks/>
          </p:cNvSpPr>
          <p:nvPr userDrawn="1"/>
        </p:nvSpPr>
        <p:spPr>
          <a:xfrm>
            <a:off x="1" y="7587234"/>
            <a:ext cx="6857998" cy="619168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4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Von Frank Achtergarde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139C891-AD51-E340-9DEB-2E60618FCF10}"/>
              </a:ext>
            </a:extLst>
          </p:cNvPr>
          <p:cNvSpPr txBox="1"/>
          <p:nvPr userDrawn="1"/>
        </p:nvSpPr>
        <p:spPr>
          <a:xfrm>
            <a:off x="1356749" y="5344516"/>
            <a:ext cx="41445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FF827E"/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IMPRESSUM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2021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 ausdrücklicher schriftlicher Genehmigung.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https://wimasu.de/auf-zur-wunschstunde/</a:t>
            </a:r>
          </a:p>
          <a:p>
            <a:pPr algn="ctr"/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1. Version</a:t>
            </a: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Achtergarde, F. (2021).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Auf zur Wunschstunde.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Eingeschränkter Zugriff am DATUM unter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https://</a:t>
            </a:r>
            <a:r>
              <a:rPr lang="de-DE" sz="12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/auf-zur-wunschstunde/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454BCA61-CFF3-0440-9D23-400F0A543E7C}"/>
              </a:ext>
            </a:extLst>
          </p:cNvPr>
          <p:cNvSpPr txBox="1">
            <a:spLocks/>
          </p:cNvSpPr>
          <p:nvPr userDrawn="1"/>
        </p:nvSpPr>
        <p:spPr>
          <a:xfrm>
            <a:off x="293565" y="103341"/>
            <a:ext cx="6442515" cy="1100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AUF ZUR WUNSCHSTUNDE </a:t>
            </a:r>
          </a:p>
          <a:p>
            <a:pPr algn="l"/>
            <a:r>
              <a:rPr lang="de-DE" sz="3200" b="1" dirty="0">
                <a:solidFill>
                  <a:srgbClr val="EE6A6C"/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IMPRESSUM</a:t>
            </a:r>
            <a:endParaRPr lang="de-DE" sz="3200" b="1" dirty="0">
              <a:solidFill>
                <a:srgbClr val="EE6A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7585D6-88DA-1047-AC2C-39466D4809A7}"/>
              </a:ext>
            </a:extLst>
          </p:cNvPr>
          <p:cNvSpPr/>
          <p:nvPr userDrawn="1"/>
        </p:nvSpPr>
        <p:spPr>
          <a:xfrm>
            <a:off x="2145323" y="6836596"/>
            <a:ext cx="256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	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Frank Achtergarde</a:t>
            </a:r>
            <a:endParaRPr lang="de-DE" sz="12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Redaktion:	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Janes Veit, </a:t>
            </a: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 </a:t>
            </a: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Illustrationen:	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Julia Schäfer</a:t>
            </a:r>
          </a:p>
          <a:p>
            <a:pPr algn="l"/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Lektorat:	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 Marco Wolfgramm</a:t>
            </a:r>
            <a:endParaRPr lang="de-DE" sz="12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</p:txBody>
      </p:sp>
      <p:pic>
        <p:nvPicPr>
          <p:cNvPr id="6" name="Grafik 6" descr="Ein Bild, das Uhr enthält.&#10;&#10;Automatisch generierte Beschreibung">
            <a:extLst>
              <a:ext uri="{FF2B5EF4-FFF2-40B4-BE49-F238E27FC236}">
                <a16:creationId xmlns:a16="http://schemas.microsoft.com/office/drawing/2014/main" id="{E61A6985-8FE8-A545-A3CC-B7EE13BC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7048" y="1364695"/>
            <a:ext cx="3803904" cy="386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C7F59067-40C0-2740-9E44-1D7D1E6B252D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</p:spTree>
    <p:extLst>
      <p:ext uri="{BB962C8B-B14F-4D97-AF65-F5344CB8AC3E}">
        <p14:creationId xmlns:p14="http://schemas.microsoft.com/office/powerpoint/2010/main" val="44255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C7F59067-40C0-2740-9E44-1D7D1E6B252D}"/>
              </a:ext>
            </a:extLst>
          </p:cNvPr>
          <p:cNvSpPr txBox="1"/>
          <p:nvPr userDrawn="1"/>
        </p:nvSpPr>
        <p:spPr>
          <a:xfrm>
            <a:off x="3054203" y="9646846"/>
            <a:ext cx="7248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700" dirty="0"/>
              <a:t>© WIMASU.de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983F8013-3C4C-0D4B-82B6-53C4D71F7DFE}"/>
              </a:ext>
            </a:extLst>
          </p:cNvPr>
          <p:cNvSpPr txBox="1">
            <a:spLocks/>
          </p:cNvSpPr>
          <p:nvPr userDrawn="1"/>
        </p:nvSpPr>
        <p:spPr>
          <a:xfrm>
            <a:off x="293566" y="428172"/>
            <a:ext cx="5272664" cy="3396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AUF ZUR WUNSCHSTUNDE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35F28C5B-ACE7-8448-A6C5-12A8CADA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66" y="671418"/>
            <a:ext cx="4728378" cy="95494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88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B1FA740B-5DC0-0A48-9AC3-9709BACF9334}"/>
              </a:ext>
            </a:extLst>
          </p:cNvPr>
          <p:cNvSpPr txBox="1"/>
          <p:nvPr userDrawn="1"/>
        </p:nvSpPr>
        <p:spPr>
          <a:xfrm>
            <a:off x="2187388" y="-3406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0" i="0" dirty="0">
              <a:latin typeface="Calibri Regular"/>
            </a:endParaRPr>
          </a:p>
        </p:txBody>
      </p:sp>
      <p:sp>
        <p:nvSpPr>
          <p:cNvPr id="13" name="Rechteck 7">
            <a:extLst>
              <a:ext uri="{FF2B5EF4-FFF2-40B4-BE49-F238E27FC236}">
                <a16:creationId xmlns:a16="http://schemas.microsoft.com/office/drawing/2014/main" id="{F97F95EC-A7FC-7040-9774-724E347E099D}"/>
              </a:ext>
            </a:extLst>
          </p:cNvPr>
          <p:cNvSpPr/>
          <p:nvPr userDrawn="1"/>
        </p:nvSpPr>
        <p:spPr>
          <a:xfrm>
            <a:off x="0" y="-2170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14" name="Rechteck 7">
            <a:extLst>
              <a:ext uri="{FF2B5EF4-FFF2-40B4-BE49-F238E27FC236}">
                <a16:creationId xmlns:a16="http://schemas.microsoft.com/office/drawing/2014/main" id="{1FF8F335-A75A-A644-820B-37B8BC228CCA}"/>
              </a:ext>
            </a:extLst>
          </p:cNvPr>
          <p:cNvSpPr/>
          <p:nvPr userDrawn="1"/>
        </p:nvSpPr>
        <p:spPr>
          <a:xfrm>
            <a:off x="0" y="9825867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pic>
        <p:nvPicPr>
          <p:cNvPr id="15" name="Bild 8">
            <a:extLst>
              <a:ext uri="{FF2B5EF4-FFF2-40B4-BE49-F238E27FC236}">
                <a16:creationId xmlns:a16="http://schemas.microsoft.com/office/drawing/2014/main" id="{FB5F9F58-361C-C541-936B-4B289737DD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696" y="450306"/>
            <a:ext cx="6090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Regular"/>
          <a:ea typeface="Calibri Regular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46" userDrawn="1">
          <p15:clr>
            <a:srgbClr val="F26B43"/>
          </p15:clr>
        </p15:guide>
        <p15:guide id="3" orient="horz" pos="5887" userDrawn="1">
          <p15:clr>
            <a:srgbClr val="F26B43"/>
          </p15:clr>
        </p15:guide>
        <p15:guide id="4" orient="horz" pos="353" userDrawn="1">
          <p15:clr>
            <a:srgbClr val="F26B43"/>
          </p15:clr>
        </p15:guide>
        <p15:guide id="6" pos="3974" userDrawn="1">
          <p15:clr>
            <a:srgbClr val="F26B43"/>
          </p15:clr>
        </p15:guide>
        <p15:guide id="7" orient="horz" pos="4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6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72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B4A54FB-63F0-8B40-B56D-E6F65C8367AC}"/>
              </a:ext>
            </a:extLst>
          </p:cNvPr>
          <p:cNvSpPr/>
          <p:nvPr/>
        </p:nvSpPr>
        <p:spPr>
          <a:xfrm>
            <a:off x="190930" y="3209732"/>
            <a:ext cx="6373504" cy="1483567"/>
          </a:xfrm>
          <a:prstGeom prst="round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de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237615-A2FD-EC40-A02D-FFBA199B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SPORTREGELN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3FAE07-D794-9245-B790-E6D359A717C4}"/>
              </a:ext>
            </a:extLst>
          </p:cNvPr>
          <p:cNvSpPr txBox="1"/>
          <p:nvPr/>
        </p:nvSpPr>
        <p:spPr>
          <a:xfrm>
            <a:off x="293566" y="1498172"/>
            <a:ext cx="6270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UNSER SPORTUNTERRICHT – </a:t>
            </a:r>
          </a:p>
          <a:p>
            <a:r>
              <a:rPr lang="de-DE" b="1" dirty="0">
                <a:solidFill>
                  <a:srgbClr val="2E9F98"/>
                </a:solidFill>
              </a:rPr>
              <a:t>REGELN SIND WICHTIG, IHRE EINHALTUNG</a:t>
            </a:r>
            <a:br>
              <a:rPr lang="de-DE" b="1" dirty="0">
                <a:solidFill>
                  <a:srgbClr val="2E9F98"/>
                </a:solidFill>
              </a:rPr>
            </a:br>
            <a:r>
              <a:rPr lang="de-DE" b="1" dirty="0">
                <a:solidFill>
                  <a:srgbClr val="2E9F98"/>
                </a:solidFill>
              </a:rPr>
              <a:t>WIRD BELOHNT!</a:t>
            </a:r>
            <a:endParaRPr lang="de-DE" dirty="0">
              <a:solidFill>
                <a:srgbClr val="2E9F98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8E2174-EE5F-9548-9F5B-8BFEB7CBA0E1}"/>
              </a:ext>
            </a:extLst>
          </p:cNvPr>
          <p:cNvSpPr txBox="1"/>
          <p:nvPr/>
        </p:nvSpPr>
        <p:spPr>
          <a:xfrm>
            <a:off x="293566" y="3309811"/>
            <a:ext cx="62708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REGELN:</a:t>
            </a:r>
            <a:endParaRPr lang="de-DE" sz="2200" dirty="0"/>
          </a:p>
          <a:p>
            <a:pPr>
              <a:lnSpc>
                <a:spcPct val="150000"/>
              </a:lnSpc>
            </a:pPr>
            <a:r>
              <a:rPr lang="de-DE" dirty="0"/>
              <a:t>In jeder Sportstunde (zur Reihe: _________________________ ) </a:t>
            </a:r>
          </a:p>
          <a:p>
            <a:pPr>
              <a:lnSpc>
                <a:spcPct val="150000"/>
              </a:lnSpc>
            </a:pPr>
            <a:r>
              <a:rPr lang="de-DE" dirty="0"/>
              <a:t>bekommt die Klasse Punkte. 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b="1" dirty="0">
                <a:solidFill>
                  <a:srgbClr val="2E9F98"/>
                </a:solidFill>
              </a:rPr>
              <a:t>3 Punkte</a:t>
            </a:r>
            <a:r>
              <a:rPr lang="de-DE" dirty="0"/>
              <a:t>		</a:t>
            </a:r>
            <a:r>
              <a:rPr lang="de-DE" dirty="0">
                <a:latin typeface="+mj-lt"/>
              </a:rPr>
              <a:t>für ein gutes Einhalten der gemeinsam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		vereinbarten Regeln</a:t>
            </a:r>
          </a:p>
          <a:p>
            <a:endParaRPr lang="de-DE" dirty="0"/>
          </a:p>
          <a:p>
            <a:r>
              <a:rPr lang="de-DE" b="1" dirty="0">
                <a:solidFill>
                  <a:srgbClr val="2E9F98"/>
                </a:solidFill>
              </a:rPr>
              <a:t>2 Punkte</a:t>
            </a:r>
            <a:r>
              <a:rPr lang="de-DE" dirty="0"/>
              <a:t>		</a:t>
            </a:r>
            <a:r>
              <a:rPr lang="de-DE" dirty="0">
                <a:latin typeface="+mj-lt"/>
              </a:rPr>
              <a:t>werden erreicht, wenn die Einhaltung der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		Regeln nicht optimal, aber ganz gut gelingt</a:t>
            </a:r>
          </a:p>
          <a:p>
            <a:endParaRPr lang="de-DE" dirty="0"/>
          </a:p>
          <a:p>
            <a:r>
              <a:rPr lang="de-DE" b="1" dirty="0">
                <a:solidFill>
                  <a:srgbClr val="2E9F98"/>
                </a:solidFill>
              </a:rPr>
              <a:t>1 Punkt</a:t>
            </a:r>
            <a:r>
              <a:rPr lang="de-DE" dirty="0"/>
              <a:t>		</a:t>
            </a:r>
            <a:r>
              <a:rPr lang="de-DE" dirty="0">
                <a:latin typeface="+mj-lt"/>
              </a:rPr>
              <a:t>wenn die Einhaltung einigermaßen klappt</a:t>
            </a:r>
          </a:p>
          <a:p>
            <a:endParaRPr lang="de-DE" dirty="0">
              <a:latin typeface="+mj-lt"/>
            </a:endParaRPr>
          </a:p>
          <a:p>
            <a:r>
              <a:rPr lang="de-DE" b="1" dirty="0">
                <a:solidFill>
                  <a:srgbClr val="EE6A6C"/>
                </a:solidFill>
              </a:rPr>
              <a:t>0 Punkte</a:t>
            </a:r>
            <a:r>
              <a:rPr lang="de-DE" dirty="0"/>
              <a:t>		</a:t>
            </a:r>
            <a:r>
              <a:rPr lang="de-DE" dirty="0">
                <a:latin typeface="+mj-lt"/>
              </a:rPr>
              <a:t>wenn die Einhaltung der Regeln nur wenig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		oder gar nicht geklappt hat</a:t>
            </a:r>
          </a:p>
        </p:txBody>
      </p:sp>
      <p:pic>
        <p:nvPicPr>
          <p:cNvPr id="8" name="Grafik 7" descr="Ein Bild, das Raum, Essen enthält.&#10;&#10;Automatisch generierte Beschreibung">
            <a:extLst>
              <a:ext uri="{FF2B5EF4-FFF2-40B4-BE49-F238E27FC236}">
                <a16:creationId xmlns:a16="http://schemas.microsoft.com/office/drawing/2014/main" id="{59E4B20C-A67D-9048-B4F4-2B593EE6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14" y="1495563"/>
            <a:ext cx="1656520" cy="19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237615-A2FD-EC40-A02D-FFBA199B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65" y="671418"/>
            <a:ext cx="5267479" cy="954941"/>
          </a:xfrm>
        </p:spPr>
        <p:txBody>
          <a:bodyPr/>
          <a:lstStyle/>
          <a:p>
            <a:r>
              <a:rPr lang="de-DE" dirty="0"/>
              <a:t>GEMEINSAM VEREINBARTE SPORTREGELN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2DC7CEAC-2B51-EB49-9CF3-4DEC469D8E33}"/>
              </a:ext>
            </a:extLst>
          </p:cNvPr>
          <p:cNvSpPr/>
          <p:nvPr/>
        </p:nvSpPr>
        <p:spPr>
          <a:xfrm>
            <a:off x="99000" y="1907043"/>
            <a:ext cx="6660000" cy="176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:a16="http://schemas.microsoft.com/office/drawing/2014/main" id="{768FCCBC-DB3F-6847-86ED-47DB2F3E78DD}"/>
              </a:ext>
            </a:extLst>
          </p:cNvPr>
          <p:cNvGrpSpPr/>
          <p:nvPr/>
        </p:nvGrpSpPr>
        <p:grpSpPr>
          <a:xfrm>
            <a:off x="361262" y="2118820"/>
            <a:ext cx="1327579" cy="1327579"/>
            <a:chOff x="-5760356" y="1494136"/>
            <a:chExt cx="1821600" cy="18216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E3E50CA-7FB9-6D48-85CE-61809B329C85}"/>
                </a:ext>
              </a:extLst>
            </p:cNvPr>
            <p:cNvSpPr>
              <a:spLocks/>
            </p:cNvSpPr>
            <p:nvPr/>
          </p:nvSpPr>
          <p:spPr>
            <a:xfrm>
              <a:off x="-5760356" y="1494136"/>
              <a:ext cx="1821600" cy="1821600"/>
            </a:xfrm>
            <a:prstGeom prst="ellipse">
              <a:avLst/>
            </a:prstGeom>
            <a:solidFill>
              <a:srgbClr val="EE6A6C"/>
            </a:solidFill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600"/>
                </a:spcAft>
                <a:tabLst>
                  <a:tab pos="2070735" algn="l"/>
                </a:tabLst>
              </a:pPr>
              <a:endParaRPr lang="en-DE" dirty="0">
                <a:solidFill>
                  <a:srgbClr val="00000A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31" name="Inhaltsplatzhalter 14">
              <a:extLst>
                <a:ext uri="{FF2B5EF4-FFF2-40B4-BE49-F238E27FC236}">
                  <a16:creationId xmlns:a16="http://schemas.microsoft.com/office/drawing/2014/main" id="{18931336-B17C-4247-8185-B7AD2CB89C49}"/>
                </a:ext>
              </a:extLst>
            </p:cNvPr>
            <p:cNvSpPr txBox="1">
              <a:spLocks/>
            </p:cNvSpPr>
            <p:nvPr/>
          </p:nvSpPr>
          <p:spPr>
            <a:xfrm>
              <a:off x="-5760356" y="1887581"/>
              <a:ext cx="1821600" cy="1052364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3599" b="1" i="0" kern="1200">
                  <a:solidFill>
                    <a:srgbClr val="EE6A6C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54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1</a:t>
              </a:r>
            </a:p>
          </p:txBody>
        </p:sp>
      </p:grp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F8B481E3-1719-C244-A4E8-28ED418969D4}"/>
              </a:ext>
            </a:extLst>
          </p:cNvPr>
          <p:cNvCxnSpPr>
            <a:cxnSpLocks/>
          </p:cNvCxnSpPr>
          <p:nvPr/>
        </p:nvCxnSpPr>
        <p:spPr>
          <a:xfrm>
            <a:off x="2053736" y="2547181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9BF303B9-3F7B-644A-8D76-3627EBF05EB2}"/>
              </a:ext>
            </a:extLst>
          </p:cNvPr>
          <p:cNvCxnSpPr>
            <a:cxnSpLocks/>
          </p:cNvCxnSpPr>
          <p:nvPr/>
        </p:nvCxnSpPr>
        <p:spPr>
          <a:xfrm>
            <a:off x="2053736" y="3088356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DF399026-7A00-2C4D-B794-0CFAC2C668DB}"/>
              </a:ext>
            </a:extLst>
          </p:cNvPr>
          <p:cNvSpPr/>
          <p:nvPr/>
        </p:nvSpPr>
        <p:spPr>
          <a:xfrm>
            <a:off x="99000" y="4146250"/>
            <a:ext cx="6660000" cy="176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grpSp>
        <p:nvGrpSpPr>
          <p:cNvPr id="79" name="Group 24">
            <a:extLst>
              <a:ext uri="{FF2B5EF4-FFF2-40B4-BE49-F238E27FC236}">
                <a16:creationId xmlns:a16="http://schemas.microsoft.com/office/drawing/2014/main" id="{A332A0B5-C1CB-EF4D-AFC4-C2B5315B53B8}"/>
              </a:ext>
            </a:extLst>
          </p:cNvPr>
          <p:cNvGrpSpPr/>
          <p:nvPr/>
        </p:nvGrpSpPr>
        <p:grpSpPr>
          <a:xfrm>
            <a:off x="361262" y="4358027"/>
            <a:ext cx="1327579" cy="1327579"/>
            <a:chOff x="-5760356" y="1494136"/>
            <a:chExt cx="1821600" cy="1821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7A2931-0B56-6E4C-B56D-DABBE03B92CB}"/>
                </a:ext>
              </a:extLst>
            </p:cNvPr>
            <p:cNvSpPr>
              <a:spLocks/>
            </p:cNvSpPr>
            <p:nvPr/>
          </p:nvSpPr>
          <p:spPr>
            <a:xfrm>
              <a:off x="-5760356" y="1494136"/>
              <a:ext cx="1821600" cy="1821600"/>
            </a:xfrm>
            <a:prstGeom prst="ellipse">
              <a:avLst/>
            </a:prstGeom>
            <a:solidFill>
              <a:srgbClr val="215682"/>
            </a:solidFill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600"/>
                </a:spcAft>
                <a:tabLst>
                  <a:tab pos="2070735" algn="l"/>
                </a:tabLst>
              </a:pPr>
              <a:endParaRPr lang="en-DE" dirty="0">
                <a:solidFill>
                  <a:srgbClr val="00000A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81" name="Inhaltsplatzhalter 14">
              <a:extLst>
                <a:ext uri="{FF2B5EF4-FFF2-40B4-BE49-F238E27FC236}">
                  <a16:creationId xmlns:a16="http://schemas.microsoft.com/office/drawing/2014/main" id="{66AD78B9-92E9-4B4C-ACDB-585238BA50A0}"/>
                </a:ext>
              </a:extLst>
            </p:cNvPr>
            <p:cNvSpPr txBox="1">
              <a:spLocks/>
            </p:cNvSpPr>
            <p:nvPr/>
          </p:nvSpPr>
          <p:spPr>
            <a:xfrm>
              <a:off x="-5760356" y="1887581"/>
              <a:ext cx="1821600" cy="1052364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3599" b="1" i="0" kern="1200">
                  <a:solidFill>
                    <a:srgbClr val="EE6A6C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54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2</a:t>
              </a:r>
            </a:p>
          </p:txBody>
        </p:sp>
      </p:grpSp>
      <p:cxnSp>
        <p:nvCxnSpPr>
          <p:cNvPr id="82" name="Gerade Verbindung 81">
            <a:extLst>
              <a:ext uri="{FF2B5EF4-FFF2-40B4-BE49-F238E27FC236}">
                <a16:creationId xmlns:a16="http://schemas.microsoft.com/office/drawing/2014/main" id="{516D2C9A-E8EB-3A4A-8D82-B0DDC0E3321A}"/>
              </a:ext>
            </a:extLst>
          </p:cNvPr>
          <p:cNvCxnSpPr>
            <a:cxnSpLocks/>
          </p:cNvCxnSpPr>
          <p:nvPr/>
        </p:nvCxnSpPr>
        <p:spPr>
          <a:xfrm>
            <a:off x="2053736" y="4786388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>
            <a:extLst>
              <a:ext uri="{FF2B5EF4-FFF2-40B4-BE49-F238E27FC236}">
                <a16:creationId xmlns:a16="http://schemas.microsoft.com/office/drawing/2014/main" id="{A549A2CB-918A-D643-8D09-94EF4ED4A020}"/>
              </a:ext>
            </a:extLst>
          </p:cNvPr>
          <p:cNvCxnSpPr>
            <a:cxnSpLocks/>
          </p:cNvCxnSpPr>
          <p:nvPr/>
        </p:nvCxnSpPr>
        <p:spPr>
          <a:xfrm>
            <a:off x="2053736" y="5327563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6">
            <a:extLst>
              <a:ext uri="{FF2B5EF4-FFF2-40B4-BE49-F238E27FC236}">
                <a16:creationId xmlns:a16="http://schemas.microsoft.com/office/drawing/2014/main" id="{736D5BAE-FBEC-B34A-A14F-E12B74DC71B0}"/>
              </a:ext>
            </a:extLst>
          </p:cNvPr>
          <p:cNvSpPr/>
          <p:nvPr/>
        </p:nvSpPr>
        <p:spPr>
          <a:xfrm>
            <a:off x="99000" y="6385457"/>
            <a:ext cx="6660000" cy="176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  <a:tabLst>
                <a:tab pos="2070735" algn="l"/>
              </a:tabLst>
            </a:pPr>
            <a:endParaRPr lang="en-DE" dirty="0">
              <a:solidFill>
                <a:srgbClr val="00000A"/>
              </a:solidFill>
              <a:ea typeface="Calibri" charset="0"/>
              <a:cs typeface="Calibri" charset="0"/>
            </a:endParaRPr>
          </a:p>
        </p:txBody>
      </p:sp>
      <p:grpSp>
        <p:nvGrpSpPr>
          <p:cNvPr id="85" name="Group 24">
            <a:extLst>
              <a:ext uri="{FF2B5EF4-FFF2-40B4-BE49-F238E27FC236}">
                <a16:creationId xmlns:a16="http://schemas.microsoft.com/office/drawing/2014/main" id="{5A03D776-5B0A-D847-868C-E5D343E228C9}"/>
              </a:ext>
            </a:extLst>
          </p:cNvPr>
          <p:cNvGrpSpPr/>
          <p:nvPr/>
        </p:nvGrpSpPr>
        <p:grpSpPr>
          <a:xfrm>
            <a:off x="361262" y="6597234"/>
            <a:ext cx="1327579" cy="1327579"/>
            <a:chOff x="-5760356" y="1494136"/>
            <a:chExt cx="1821600" cy="1821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24692E5-8782-2949-8D01-18D697781F31}"/>
                </a:ext>
              </a:extLst>
            </p:cNvPr>
            <p:cNvSpPr>
              <a:spLocks/>
            </p:cNvSpPr>
            <p:nvPr/>
          </p:nvSpPr>
          <p:spPr>
            <a:xfrm>
              <a:off x="-5760356" y="1494136"/>
              <a:ext cx="1821600" cy="1821600"/>
            </a:xfrm>
            <a:prstGeom prst="ellipse">
              <a:avLst/>
            </a:prstGeom>
            <a:solidFill>
              <a:srgbClr val="2E9F98"/>
            </a:solidFill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ts val="1200"/>
                </a:lnSpc>
                <a:spcAft>
                  <a:spcPts val="600"/>
                </a:spcAft>
                <a:tabLst>
                  <a:tab pos="2070735" algn="l"/>
                </a:tabLst>
              </a:pPr>
              <a:endParaRPr lang="en-DE" dirty="0">
                <a:solidFill>
                  <a:srgbClr val="00000A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87" name="Inhaltsplatzhalter 14">
              <a:extLst>
                <a:ext uri="{FF2B5EF4-FFF2-40B4-BE49-F238E27FC236}">
                  <a16:creationId xmlns:a16="http://schemas.microsoft.com/office/drawing/2014/main" id="{1D29390E-6E5F-1E4F-9234-245CEA575F8C}"/>
                </a:ext>
              </a:extLst>
            </p:cNvPr>
            <p:cNvSpPr txBox="1">
              <a:spLocks/>
            </p:cNvSpPr>
            <p:nvPr/>
          </p:nvSpPr>
          <p:spPr>
            <a:xfrm>
              <a:off x="-5760356" y="1887581"/>
              <a:ext cx="1821600" cy="1052364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3599" b="1" i="0" kern="1200">
                  <a:solidFill>
                    <a:srgbClr val="EE6A6C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0" i="0" kern="1200">
                  <a:solidFill>
                    <a:schemeClr val="tx1"/>
                  </a:solidFill>
                  <a:latin typeface="Calibri Regular"/>
                  <a:ea typeface="Calibri Regular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54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3</a:t>
              </a:r>
            </a:p>
          </p:txBody>
        </p:sp>
      </p:grpSp>
      <p:cxnSp>
        <p:nvCxnSpPr>
          <p:cNvPr id="88" name="Gerade Verbindung 87">
            <a:extLst>
              <a:ext uri="{FF2B5EF4-FFF2-40B4-BE49-F238E27FC236}">
                <a16:creationId xmlns:a16="http://schemas.microsoft.com/office/drawing/2014/main" id="{3C4D353E-326C-4341-9B2B-2EA667659BBE}"/>
              </a:ext>
            </a:extLst>
          </p:cNvPr>
          <p:cNvCxnSpPr>
            <a:cxnSpLocks/>
          </p:cNvCxnSpPr>
          <p:nvPr/>
        </p:nvCxnSpPr>
        <p:spPr>
          <a:xfrm>
            <a:off x="2053736" y="7025595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>
            <a:extLst>
              <a:ext uri="{FF2B5EF4-FFF2-40B4-BE49-F238E27FC236}">
                <a16:creationId xmlns:a16="http://schemas.microsoft.com/office/drawing/2014/main" id="{09BF99EA-82E6-F140-863B-2DAD1FFB4543}"/>
              </a:ext>
            </a:extLst>
          </p:cNvPr>
          <p:cNvCxnSpPr>
            <a:cxnSpLocks/>
          </p:cNvCxnSpPr>
          <p:nvPr/>
        </p:nvCxnSpPr>
        <p:spPr>
          <a:xfrm>
            <a:off x="2053736" y="7566770"/>
            <a:ext cx="4394758" cy="0"/>
          </a:xfrm>
          <a:prstGeom prst="line">
            <a:avLst/>
          </a:prstGeom>
          <a:ln w="9525" cap="rnd">
            <a:solidFill>
              <a:srgbClr val="215682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6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5237615-A2FD-EC40-A02D-FFBA199B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PUNKTEDOKUMENTATION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C70346-A63D-D647-ADAE-109114FBA8E5}"/>
              </a:ext>
            </a:extLst>
          </p:cNvPr>
          <p:cNvSpPr txBox="1"/>
          <p:nvPr/>
        </p:nvSpPr>
        <p:spPr>
          <a:xfrm>
            <a:off x="293566" y="1498172"/>
            <a:ext cx="6270868" cy="1351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Punkte werden durch das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Unterschriftenkürzel der Lehrkraft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attestiert (also maximal 3 Kürzel pro Stunde ). Bei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6 Kürzeln/Punkten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bekommt ihr eine Stunde, in der ihr – abhängig von den verfügbaren Geräten und Räumlichkeiten – die Inhalte bestimmen könnt. In dieser Stunde selbst können keine Punkte erzielt werden.</a:t>
            </a:r>
          </a:p>
        </p:txBody>
      </p:sp>
      <p:graphicFrame>
        <p:nvGraphicFramePr>
          <p:cNvPr id="5" name="Tabelle 2">
            <a:extLst>
              <a:ext uri="{FF2B5EF4-FFF2-40B4-BE49-F238E27FC236}">
                <a16:creationId xmlns:a16="http://schemas.microsoft.com/office/drawing/2014/main" id="{3EF99223-F9BF-B341-9E8B-AF6086EC7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93002"/>
              </p:ext>
            </p:extLst>
          </p:nvPr>
        </p:nvGraphicFramePr>
        <p:xfrm>
          <a:off x="293566" y="3266497"/>
          <a:ext cx="2001600" cy="5148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41600">
                  <a:extLst>
                    <a:ext uri="{9D8B030D-6E8A-4147-A177-3AD203B41FA5}">
                      <a16:colId xmlns:a16="http://schemas.microsoft.com/office/drawing/2014/main" val="41581588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638532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Punkte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Unterschrift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03489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73390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967783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3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17233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69173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5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47349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784357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br>
                        <a:rPr lang="de-DE" sz="1000" b="1" dirty="0"/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Wunsch-</a:t>
                      </a:r>
                      <a:br>
                        <a:rPr lang="de-DE" sz="1200" b="1" dirty="0">
                          <a:solidFill>
                            <a:srgbClr val="2E9F98"/>
                          </a:solidFill>
                        </a:rPr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stunde 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am</a:t>
                      </a: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68251"/>
                  </a:ext>
                </a:extLst>
              </a:tr>
            </a:tbl>
          </a:graphicData>
        </a:graphic>
      </p:graphicFrame>
      <p:graphicFrame>
        <p:nvGraphicFramePr>
          <p:cNvPr id="10" name="Tabelle 2">
            <a:extLst>
              <a:ext uri="{FF2B5EF4-FFF2-40B4-BE49-F238E27FC236}">
                <a16:creationId xmlns:a16="http://schemas.microsoft.com/office/drawing/2014/main" id="{DBA6841C-AE13-BE42-8D26-A83C7C26A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09278"/>
              </p:ext>
            </p:extLst>
          </p:nvPr>
        </p:nvGraphicFramePr>
        <p:xfrm>
          <a:off x="4562834" y="3266497"/>
          <a:ext cx="2001600" cy="5148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41600">
                  <a:extLst>
                    <a:ext uri="{9D8B030D-6E8A-4147-A177-3AD203B41FA5}">
                      <a16:colId xmlns:a16="http://schemas.microsoft.com/office/drawing/2014/main" val="41581588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638532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Punkte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Unterschrift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03489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73390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967783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3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17233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69173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5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47349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784357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br>
                        <a:rPr lang="de-DE" sz="1000" b="1" dirty="0"/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Wunsch-</a:t>
                      </a:r>
                      <a:br>
                        <a:rPr lang="de-DE" sz="1200" b="1" dirty="0">
                          <a:solidFill>
                            <a:srgbClr val="2E9F98"/>
                          </a:solidFill>
                        </a:rPr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stunde am</a:t>
                      </a:r>
                      <a:endParaRPr lang="de-DE" sz="1000" b="1" dirty="0">
                        <a:solidFill>
                          <a:srgbClr val="2E9F98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68251"/>
                  </a:ext>
                </a:extLst>
              </a:tr>
            </a:tbl>
          </a:graphicData>
        </a:graphic>
      </p:graphicFrame>
      <p:graphicFrame>
        <p:nvGraphicFramePr>
          <p:cNvPr id="11" name="Tabelle 2">
            <a:extLst>
              <a:ext uri="{FF2B5EF4-FFF2-40B4-BE49-F238E27FC236}">
                <a16:creationId xmlns:a16="http://schemas.microsoft.com/office/drawing/2014/main" id="{B6116425-F6D4-6242-9276-FD0AE9783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14944"/>
              </p:ext>
            </p:extLst>
          </p:nvPr>
        </p:nvGraphicFramePr>
        <p:xfrm>
          <a:off x="2428200" y="3266497"/>
          <a:ext cx="2001600" cy="5148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41600">
                  <a:extLst>
                    <a:ext uri="{9D8B030D-6E8A-4147-A177-3AD203B41FA5}">
                      <a16:colId xmlns:a16="http://schemas.microsoft.com/office/drawing/2014/main" val="415815882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638532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Punkte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Unterschrift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03489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1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73390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2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2967783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3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172331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4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469173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5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247349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6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784357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br>
                        <a:rPr lang="de-DE" sz="1000" b="1" dirty="0"/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Wunsch-</a:t>
                      </a:r>
                      <a:br>
                        <a:rPr lang="de-DE" sz="1200" b="1" dirty="0">
                          <a:solidFill>
                            <a:srgbClr val="2E9F98"/>
                          </a:solidFill>
                        </a:rPr>
                      </a:br>
                      <a:r>
                        <a:rPr lang="de-DE" sz="1200" b="1" dirty="0">
                          <a:solidFill>
                            <a:srgbClr val="2E9F98"/>
                          </a:solidFill>
                        </a:rPr>
                        <a:t>stunde am</a:t>
                      </a:r>
                      <a:endParaRPr lang="de-DE" sz="1000" b="1" dirty="0">
                        <a:solidFill>
                          <a:srgbClr val="2E9F98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90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4ECDC4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68251"/>
                  </a:ext>
                </a:extLst>
              </a:tr>
            </a:tbl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71D12BD-B675-FF47-887A-7F2407268B1F}"/>
              </a:ext>
            </a:extLst>
          </p:cNvPr>
          <p:cNvGrpSpPr/>
          <p:nvPr/>
        </p:nvGrpSpPr>
        <p:grpSpPr>
          <a:xfrm flipH="1">
            <a:off x="5021944" y="7976667"/>
            <a:ext cx="1733458" cy="1653440"/>
            <a:chOff x="4653595" y="8014826"/>
            <a:chExt cx="1446823" cy="1380036"/>
          </a:xfrm>
        </p:grpSpPr>
        <p:pic>
          <p:nvPicPr>
            <p:cNvPr id="7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B6EE29DE-73FC-9E44-AB4B-438DEC578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595" y="8014826"/>
              <a:ext cx="817716" cy="1098076"/>
            </a:xfrm>
            <a:prstGeom prst="rect">
              <a:avLst/>
            </a:prstGeom>
          </p:spPr>
        </p:pic>
        <p:pic>
          <p:nvPicPr>
            <p:cNvPr id="6" name="Picture 17" descr="A picture containing umbrella&#10;&#10;Description automatically generated">
              <a:extLst>
                <a:ext uri="{FF2B5EF4-FFF2-40B4-BE49-F238E27FC236}">
                  <a16:creationId xmlns:a16="http://schemas.microsoft.com/office/drawing/2014/main" id="{DD5F83A6-3065-2C40-9C2F-0D85F97C2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6570" y="8563864"/>
              <a:ext cx="843848" cy="830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823405"/>
      </p:ext>
    </p:extLst>
  </p:cSld>
  <p:clrMapOvr>
    <a:masterClrMapping/>
  </p:clrMapOvr>
</p:sld>
</file>

<file path=ppt/theme/theme1.xml><?xml version="1.0" encoding="utf-8"?>
<a:theme xmlns:a="http://schemas.openxmlformats.org/drawingml/2006/main" name="0_Titelfolie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lnSpc>
            <a:spcPts val="1200"/>
          </a:lnSpc>
          <a:spcAft>
            <a:spcPts val="600"/>
          </a:spcAft>
          <a:tabLst>
            <a:tab pos="2070735" algn="l"/>
          </a:tabLst>
          <a:defRPr dirty="0">
            <a:solidFill>
              <a:srgbClr val="00000A"/>
            </a:solidFill>
            <a:ea typeface="Calibri" charset="0"/>
            <a:cs typeface="Calibri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Macintosh PowerPoint</Application>
  <PresentationFormat>A4-Papier (210 x 297 mm)</PresentationFormat>
  <Paragraphs>50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Calibri Regular</vt:lpstr>
      <vt:lpstr>Futura Medium</vt:lpstr>
      <vt:lpstr>0_Titelfolien</vt:lpstr>
      <vt:lpstr>PowerPoint-Präsentation</vt:lpstr>
      <vt:lpstr>PowerPoint-Präsentation</vt:lpstr>
      <vt:lpstr>SPORTREGELN</vt:lpstr>
      <vt:lpstr>GEMEINSAM VEREINBARTE SPORTREGELN</vt:lpstr>
      <vt:lpstr>PUNKTEDOKUMENTATION</vt:lpstr>
    </vt:vector>
  </TitlesOfParts>
  <Manager>wimasu.de</Manager>
  <Company>WIMASU GmbH</Company>
  <LinksUpToDate>false</LinksUpToDate>
  <SharedDoc>false</SharedDoc>
  <HyperlinkBase>https://wimasu.de/auf-zur-wunschstunde/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 zur Wunschstunde by WIMASU</dc:title>
  <dc:subject>Sportunterrichtsregeln, Belohnungssystem im Sportunterricht</dc:subject>
  <dc:creator>F. Achtergarde</dc:creator>
  <cp:keywords>Sportunterrichtsregeln, Belohnungssystem im Sportunterricht</cp:keywords>
  <dc:description>© WIMASU GmbH 2021
 Alle Rechte vorbehalten. Alle Nachdrucke und digitale Weitergabe nur mit  ausdrücklicher schriftlicher Genehmigung.  </dc:description>
  <cp:lastModifiedBy>Julia Schäfer</cp:lastModifiedBy>
  <cp:revision>468</cp:revision>
  <cp:lastPrinted>2021-08-12T16:39:41Z</cp:lastPrinted>
  <dcterms:created xsi:type="dcterms:W3CDTF">2020-05-26T08:39:00Z</dcterms:created>
  <dcterms:modified xsi:type="dcterms:W3CDTF">2021-08-20T09:22:35Z</dcterms:modified>
  <cp:category>Sportunterricht, Sport</cp:category>
</cp:coreProperties>
</file>